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dirty="0" smtClean="0"/>
              <a:t>Kliknite ikonu da biste dodali  sliku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dirty="0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7000" dirty="0" smtClean="0">
                <a:latin typeface="Comic Sans MS" panose="030F0702030302020204" pitchFamily="66" charset="0"/>
              </a:rPr>
              <a:t>Udruga </a:t>
            </a:r>
            <a:r>
              <a:rPr lang="hr-HR" sz="70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o</a:t>
            </a:r>
            <a:r>
              <a:rPr lang="hr-HR" sz="70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l</a:t>
            </a:r>
            <a:r>
              <a:rPr lang="hr-HR" sz="7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y</a:t>
            </a:r>
            <a:r>
              <a:rPr lang="hr-HR" sz="7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m</a:t>
            </a:r>
            <a:r>
              <a:rPr lang="hr-HR" sz="7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</a:t>
            </a:r>
            <a:r>
              <a:rPr lang="hr-HR" sz="7000" dirty="0">
                <a:latin typeface="Comic Sans MS" panose="030F0702030302020204" pitchFamily="66" charset="0"/>
              </a:rPr>
              <a:t/>
            </a:r>
            <a:br>
              <a:rPr lang="hr-HR" sz="7000" dirty="0">
                <a:latin typeface="Comic Sans MS" panose="030F0702030302020204" pitchFamily="66" charset="0"/>
              </a:rPr>
            </a:br>
            <a:r>
              <a:rPr lang="hr-HR" sz="3500" dirty="0" smtClean="0">
                <a:latin typeface="Comic Sans MS" panose="030F0702030302020204" pitchFamily="66" charset="0"/>
              </a:rPr>
              <a:t>za sportsku rehabilitaciju    djece s teškoćama u razvoju</a:t>
            </a:r>
            <a:endParaRPr lang="hr-HR" sz="7000" dirty="0">
              <a:latin typeface="Comic Sans MS" panose="030F0702030302020204" pitchFamily="66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hr-HR" sz="4000" dirty="0" smtClean="0">
              <a:latin typeface="Comic Sans MS" panose="030F0702030302020204" pitchFamily="66" charset="0"/>
            </a:endParaRPr>
          </a:p>
          <a:p>
            <a:r>
              <a:rPr lang="hr-HR" sz="4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VODIČ ZA VOLONTERE</a:t>
            </a:r>
            <a:endParaRPr lang="hr-HR" sz="4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6373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435836" y="717847"/>
            <a:ext cx="11365906" cy="4824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ADMINISTRATIVNE </a:t>
            </a:r>
            <a:r>
              <a:rPr lang="en-US" sz="40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OBAVEZE</a:t>
            </a:r>
            <a:endParaRPr lang="hr-HR" sz="4000" dirty="0" smtClean="0">
              <a:solidFill>
                <a:srgbClr val="FFFFFF"/>
              </a:solidFill>
              <a:latin typeface="Comic Sans MS" panose="030F0702030302020204" pitchFamily="66" charset="0"/>
              <a:ea typeface="Candara"/>
              <a:cs typeface="Candara"/>
              <a:sym typeface="Candara"/>
            </a:endParaRPr>
          </a:p>
          <a:p>
            <a:pPr algn="ctr"/>
            <a:endParaRPr lang="hr-HR" sz="4000" dirty="0" smtClean="0">
              <a:solidFill>
                <a:srgbClr val="FFFFFF"/>
              </a:solidFill>
              <a:latin typeface="Comic Sans MS" panose="030F0702030302020204" pitchFamily="66" charset="0"/>
              <a:ea typeface="Candara"/>
              <a:cs typeface="Candara"/>
              <a:sym typeface="Candar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500" dirty="0" smtClean="0">
                <a:latin typeface="Comic Sans MS" panose="030F0702030302020204" pitchFamily="66" charset="0"/>
              </a:rPr>
              <a:t>svaki volonter mora sklopiti Ugovor o volontiranju i izjavu o čuvanju tajnosti podataka</a:t>
            </a:r>
          </a:p>
          <a:p>
            <a:endParaRPr lang="hr-HR" sz="2500" dirty="0">
              <a:latin typeface="Comic Sans MS" panose="030F0702030302020204" pitchFamily="66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m</a:t>
            </a:r>
            <a:r>
              <a:rPr lang="en-US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aloljetna </a:t>
            </a:r>
            <a:r>
              <a:rPr lang="en-US" sz="2500" dirty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osoba s navršenih </a:t>
            </a:r>
            <a:r>
              <a:rPr lang="en-US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1</a:t>
            </a:r>
            <a:r>
              <a:rPr lang="hr-HR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6</a:t>
            </a:r>
            <a:r>
              <a:rPr lang="en-US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 </a:t>
            </a:r>
            <a:r>
              <a:rPr lang="en-US" sz="2500" dirty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godina </a:t>
            </a:r>
            <a:r>
              <a:rPr lang="en-US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može </a:t>
            </a:r>
            <a:r>
              <a:rPr lang="en-US" sz="2500" dirty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sklopiti </a:t>
            </a:r>
            <a:r>
              <a:rPr lang="hr-HR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U</a:t>
            </a:r>
            <a:r>
              <a:rPr lang="en-US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govor </a:t>
            </a:r>
            <a:r>
              <a:rPr lang="en-US" sz="2500" dirty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o volontiranju i volontirati samo uz pisanu suglasnost </a:t>
            </a:r>
            <a:r>
              <a:rPr lang="hr-HR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roditelja ili skrbnika</a:t>
            </a:r>
          </a:p>
          <a:p>
            <a:endParaRPr lang="hr-HR" sz="2500" dirty="0" smtClean="0">
              <a:solidFill>
                <a:srgbClr val="FFFFFF"/>
              </a:solidFill>
              <a:latin typeface="Comic Sans MS" panose="030F0702030302020204" pitchFamily="66" charset="0"/>
              <a:ea typeface="Candara"/>
              <a:cs typeface="Candara"/>
              <a:sym typeface="Candara"/>
            </a:endParaRPr>
          </a:p>
          <a:p>
            <a:pPr marL="342900" lvl="0" indent="-342900">
              <a:lnSpc>
                <a:spcPct val="90000"/>
              </a:lnSpc>
              <a:spcBef>
                <a:spcPts val="380"/>
              </a:spcBef>
              <a:buClr>
                <a:schemeClr val="lt1"/>
              </a:buClr>
              <a:buSzPts val="1900"/>
              <a:buFont typeface="Arial" panose="020B0604020202020204" pitchFamily="34" charset="0"/>
              <a:buChar char="•"/>
            </a:pPr>
            <a:r>
              <a:rPr lang="hr-HR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Tahoma"/>
                <a:cs typeface="Tahoma"/>
                <a:sym typeface="Tahoma"/>
              </a:rPr>
              <a:t>u </a:t>
            </a:r>
            <a:r>
              <a:rPr lang="en-US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Tahoma"/>
                <a:cs typeface="Tahoma"/>
                <a:sym typeface="Tahoma"/>
              </a:rPr>
              <a:t>slučaju </a:t>
            </a:r>
            <a:r>
              <a:rPr lang="en-US" sz="2500" dirty="0">
                <a:solidFill>
                  <a:srgbClr val="FFFFFF"/>
                </a:solidFill>
                <a:latin typeface="Comic Sans MS" panose="030F0702030302020204" pitchFamily="66" charset="0"/>
                <a:ea typeface="Tahoma"/>
                <a:cs typeface="Tahoma"/>
                <a:sym typeface="Tahoma"/>
              </a:rPr>
              <a:t>volontiranja u kojem je </a:t>
            </a:r>
            <a:r>
              <a:rPr lang="en-US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Tahoma"/>
                <a:cs typeface="Tahoma"/>
                <a:sym typeface="Tahoma"/>
              </a:rPr>
              <a:t>volonter </a:t>
            </a:r>
            <a:r>
              <a:rPr lang="en-US" sz="2500" dirty="0">
                <a:solidFill>
                  <a:srgbClr val="FFFFFF"/>
                </a:solidFill>
                <a:latin typeface="Comic Sans MS" panose="030F0702030302020204" pitchFamily="66" charset="0"/>
                <a:ea typeface="Tahoma"/>
                <a:cs typeface="Tahoma"/>
                <a:sym typeface="Tahoma"/>
              </a:rPr>
              <a:t>u izravnom kontaktu s </a:t>
            </a:r>
            <a:endParaRPr lang="hr-HR" sz="2500" dirty="0" smtClean="0">
              <a:solidFill>
                <a:srgbClr val="FFFFFF"/>
              </a:solidFill>
              <a:latin typeface="Comic Sans MS" panose="030F0702030302020204" pitchFamily="66" charset="0"/>
              <a:ea typeface="Tahoma"/>
              <a:cs typeface="Tahoma"/>
              <a:sym typeface="Tahoma"/>
            </a:endParaRPr>
          </a:p>
          <a:p>
            <a:pPr lvl="0">
              <a:lnSpc>
                <a:spcPct val="90000"/>
              </a:lnSpc>
              <a:spcBef>
                <a:spcPts val="380"/>
              </a:spcBef>
              <a:buClr>
                <a:schemeClr val="lt1"/>
              </a:buClr>
              <a:buSzPts val="1900"/>
            </a:pPr>
            <a:r>
              <a:rPr lang="hr-HR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Tahoma"/>
                <a:cs typeface="Tahoma"/>
                <a:sym typeface="Tahoma"/>
              </a:rPr>
              <a:t>   </a:t>
            </a:r>
            <a:r>
              <a:rPr lang="en-US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Tahoma"/>
                <a:cs typeface="Tahoma"/>
                <a:sym typeface="Tahoma"/>
              </a:rPr>
              <a:t>djecom</a:t>
            </a:r>
            <a:r>
              <a:rPr lang="hr-HR" sz="2500" dirty="0">
                <a:solidFill>
                  <a:srgbClr val="FFFFFF"/>
                </a:solidFill>
                <a:latin typeface="Comic Sans MS" panose="030F0702030302020204" pitchFamily="66" charset="0"/>
                <a:ea typeface="Tahoma"/>
                <a:cs typeface="Tahoma"/>
                <a:sym typeface="Tahoma"/>
              </a:rPr>
              <a:t> </a:t>
            </a:r>
            <a:r>
              <a:rPr lang="hr-HR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Tahoma"/>
                <a:cs typeface="Tahoma"/>
                <a:sym typeface="Tahoma"/>
              </a:rPr>
              <a:t>ili</a:t>
            </a:r>
            <a:r>
              <a:rPr lang="en-US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Tahoma"/>
                <a:cs typeface="Tahoma"/>
                <a:sym typeface="Tahoma"/>
              </a:rPr>
              <a:t> </a:t>
            </a:r>
            <a:r>
              <a:rPr lang="en-US" sz="2500" dirty="0">
                <a:solidFill>
                  <a:srgbClr val="FFFFFF"/>
                </a:solidFill>
                <a:latin typeface="Comic Sans MS" panose="030F0702030302020204" pitchFamily="66" charset="0"/>
                <a:ea typeface="Tahoma"/>
                <a:cs typeface="Tahoma"/>
                <a:sym typeface="Tahoma"/>
              </a:rPr>
              <a:t>osobama s </a:t>
            </a:r>
            <a:r>
              <a:rPr lang="en-US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Tahoma"/>
                <a:cs typeface="Tahoma"/>
                <a:sym typeface="Tahoma"/>
              </a:rPr>
              <a:t>invaliditetom</a:t>
            </a:r>
            <a:r>
              <a:rPr lang="hr-HR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Tahoma"/>
                <a:cs typeface="Tahoma"/>
                <a:sym typeface="Tahoma"/>
              </a:rPr>
              <a:t> uvijet za volontiranje je i </a:t>
            </a:r>
          </a:p>
          <a:p>
            <a:pPr lvl="0">
              <a:lnSpc>
                <a:spcPct val="90000"/>
              </a:lnSpc>
              <a:spcBef>
                <a:spcPts val="380"/>
              </a:spcBef>
              <a:buClr>
                <a:schemeClr val="lt1"/>
              </a:buClr>
              <a:buSzPts val="1900"/>
            </a:pPr>
            <a:r>
              <a:rPr lang="hr-HR" sz="2500" dirty="0">
                <a:solidFill>
                  <a:srgbClr val="FFFFFF"/>
                </a:solidFill>
                <a:latin typeface="Comic Sans MS" panose="030F0702030302020204" pitchFamily="66" charset="0"/>
                <a:ea typeface="Tahoma"/>
                <a:cs typeface="Tahoma"/>
                <a:sym typeface="Tahoma"/>
              </a:rPr>
              <a:t> </a:t>
            </a:r>
            <a:r>
              <a:rPr lang="hr-HR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Tahoma"/>
                <a:cs typeface="Tahoma"/>
                <a:sym typeface="Tahoma"/>
              </a:rPr>
              <a:t>  uvjerenje o nekažnjavanju i nevođenju kaznenog  postupka</a:t>
            </a:r>
            <a:endParaRPr lang="hr-HR" sz="25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073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435836" y="717847"/>
            <a:ext cx="11365906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40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DRAGI VOLONTERI</a:t>
            </a:r>
          </a:p>
          <a:p>
            <a:pPr algn="ctr"/>
            <a:endParaRPr lang="hr-HR" sz="4000" dirty="0" smtClean="0">
              <a:solidFill>
                <a:srgbClr val="FFFFFF"/>
              </a:solidFill>
              <a:latin typeface="Comic Sans MS" panose="030F0702030302020204" pitchFamily="66" charset="0"/>
              <a:ea typeface="Candara"/>
              <a:cs typeface="Candara"/>
              <a:sym typeface="Candara"/>
            </a:endParaRPr>
          </a:p>
          <a:p>
            <a:pPr algn="ctr"/>
            <a:r>
              <a:rPr lang="hr-HR" sz="2500" dirty="0" smtClean="0">
                <a:latin typeface="Comic Sans MS" panose="030F0702030302020204" pitchFamily="66" charset="0"/>
              </a:rPr>
              <a:t>UKOLIKO NAKON ŠTO STE OVO PROČITALI ŽELITE I </a:t>
            </a:r>
          </a:p>
          <a:p>
            <a:pPr algn="ctr"/>
            <a:r>
              <a:rPr lang="hr-HR" sz="2500" dirty="0" smtClean="0">
                <a:latin typeface="Comic Sans MS" panose="030F0702030302020204" pitchFamily="66" charset="0"/>
              </a:rPr>
              <a:t>SMATRATE DA MOŽETE VOLONTIRATI</a:t>
            </a:r>
          </a:p>
          <a:p>
            <a:endParaRPr lang="hr-HR" sz="2500" dirty="0">
              <a:latin typeface="Comic Sans MS" panose="030F0702030302020204" pitchFamily="66" charset="0"/>
            </a:endParaRPr>
          </a:p>
          <a:p>
            <a:endParaRPr lang="hr-HR" sz="2500" dirty="0" smtClean="0">
              <a:latin typeface="Comic Sans MS" panose="030F0702030302020204" pitchFamily="66" charset="0"/>
            </a:endParaRPr>
          </a:p>
          <a:p>
            <a:pPr algn="ctr"/>
            <a:r>
              <a:rPr lang="hr-HR" sz="4500" dirty="0" smtClean="0">
                <a:latin typeface="Comic Sans MS" panose="030F0702030302020204" pitchFamily="66" charset="0"/>
              </a:rPr>
              <a:t>DOBRODOŠLI U</a:t>
            </a:r>
          </a:p>
          <a:p>
            <a:pPr algn="ctr"/>
            <a:r>
              <a:rPr lang="hr-HR" sz="6000" dirty="0" smtClean="0">
                <a:latin typeface="Comic Sans MS" panose="030F0702030302020204" pitchFamily="66" charset="0"/>
              </a:rPr>
              <a:t>UDRUGU </a:t>
            </a:r>
            <a:r>
              <a:rPr lang="hr-HR" sz="6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O</a:t>
            </a:r>
            <a:r>
              <a:rPr lang="hr-HR" sz="60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L</a:t>
            </a:r>
            <a:r>
              <a:rPr lang="hr-HR" sz="6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Y</a:t>
            </a:r>
            <a:r>
              <a:rPr lang="hr-HR" sz="6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M</a:t>
            </a:r>
            <a:r>
              <a:rPr lang="hr-HR" sz="6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 </a:t>
            </a:r>
            <a:r>
              <a:rPr lang="hr-HR" sz="6000" dirty="0" smtClean="0">
                <a:latin typeface="Comic Sans MS" panose="030F0702030302020204" pitchFamily="66" charset="0"/>
              </a:rPr>
              <a:t>!</a:t>
            </a:r>
            <a:endParaRPr lang="hr-HR" sz="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926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435836" y="717847"/>
            <a:ext cx="11365906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4000" b="1" dirty="0" smtClean="0">
                <a:latin typeface="Comic Sans MS" panose="030F0702030302020204" pitchFamily="66" charset="0"/>
              </a:rPr>
              <a:t>NA KOJE NAČINE MOŽETE POMOĆI</a:t>
            </a:r>
          </a:p>
          <a:p>
            <a:endParaRPr lang="hr-HR" dirty="0">
              <a:latin typeface="Comic Sans MS" panose="030F0702030302020204" pitchFamily="66" charset="0"/>
            </a:endParaRPr>
          </a:p>
          <a:p>
            <a:r>
              <a:rPr lang="hr-HR" sz="2500" b="1" dirty="0" smtClean="0">
                <a:latin typeface="Comic Sans MS" panose="030F0702030302020204" pitchFamily="66" charset="0"/>
              </a:rPr>
              <a:t>DRUŽENJE S DJECOM </a:t>
            </a:r>
            <a:r>
              <a:rPr lang="hr-HR" sz="2500" dirty="0" smtClean="0">
                <a:latin typeface="Comic Sans MS" panose="030F0702030302020204" pitchFamily="66" charset="0"/>
              </a:rPr>
              <a:t>- bavljenje sportom s djecom, igra s djecom,</a:t>
            </a:r>
          </a:p>
          <a:p>
            <a:r>
              <a:rPr lang="hr-HR" sz="2500" dirty="0">
                <a:latin typeface="Comic Sans MS" panose="030F0702030302020204" pitchFamily="66" charset="0"/>
              </a:rPr>
              <a:t> </a:t>
            </a:r>
            <a:r>
              <a:rPr lang="hr-HR" sz="2500" dirty="0" smtClean="0">
                <a:latin typeface="Comic Sans MS" panose="030F0702030302020204" pitchFamily="66" charset="0"/>
              </a:rPr>
              <a:t>                                         razgovor, crtanje, čitanje i sve drugo što ih</a:t>
            </a:r>
          </a:p>
          <a:p>
            <a:r>
              <a:rPr lang="hr-HR" sz="2500" dirty="0">
                <a:latin typeface="Comic Sans MS" panose="030F0702030302020204" pitchFamily="66" charset="0"/>
              </a:rPr>
              <a:t> </a:t>
            </a:r>
            <a:r>
              <a:rPr lang="hr-HR" sz="2500" dirty="0" smtClean="0">
                <a:latin typeface="Comic Sans MS" panose="030F0702030302020204" pitchFamily="66" charset="0"/>
              </a:rPr>
              <a:t>                                         veseli..</a:t>
            </a:r>
          </a:p>
          <a:p>
            <a:r>
              <a:rPr lang="hr-HR" sz="2500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hr-HR" sz="2500" b="1" dirty="0" smtClean="0">
                <a:latin typeface="Comic Sans MS" panose="030F0702030302020204" pitchFamily="66" charset="0"/>
              </a:rPr>
              <a:t>PRAKTIČNA PODRŠKA </a:t>
            </a:r>
            <a:r>
              <a:rPr lang="hr-HR" sz="2500" dirty="0" smtClean="0">
                <a:latin typeface="Comic Sans MS" panose="030F0702030302020204" pitchFamily="66" charset="0"/>
              </a:rPr>
              <a:t>- pomoć u organizaciji rada, pripreme prostora za</a:t>
            </a:r>
          </a:p>
          <a:p>
            <a:r>
              <a:rPr lang="hr-HR" sz="2500" dirty="0">
                <a:latin typeface="Comic Sans MS" panose="030F0702030302020204" pitchFamily="66" charset="0"/>
              </a:rPr>
              <a:t> </a:t>
            </a:r>
            <a:r>
              <a:rPr lang="hr-HR" sz="2500" dirty="0" smtClean="0">
                <a:latin typeface="Comic Sans MS" panose="030F0702030302020204" pitchFamily="66" charset="0"/>
              </a:rPr>
              <a:t>                                        terapije, radionice, predavanja i događanja, </a:t>
            </a:r>
          </a:p>
          <a:p>
            <a:r>
              <a:rPr lang="hr-HR" sz="2500" dirty="0">
                <a:latin typeface="Comic Sans MS" panose="030F0702030302020204" pitchFamily="66" charset="0"/>
              </a:rPr>
              <a:t> </a:t>
            </a:r>
            <a:r>
              <a:rPr lang="hr-HR" sz="2500" dirty="0" smtClean="0">
                <a:latin typeface="Comic Sans MS" panose="030F0702030302020204" pitchFamily="66" charset="0"/>
              </a:rPr>
              <a:t>                                        sudjelovanje i pomaganje u organizaciji istih, </a:t>
            </a:r>
          </a:p>
          <a:p>
            <a:r>
              <a:rPr lang="hr-HR" sz="2500" dirty="0">
                <a:latin typeface="Comic Sans MS" panose="030F0702030302020204" pitchFamily="66" charset="0"/>
              </a:rPr>
              <a:t> </a:t>
            </a:r>
            <a:r>
              <a:rPr lang="hr-HR" sz="2500" dirty="0" smtClean="0">
                <a:latin typeface="Comic Sans MS" panose="030F0702030302020204" pitchFamily="66" charset="0"/>
              </a:rPr>
              <a:t>                                        prikupljanje donacija i traženje sponzora</a:t>
            </a:r>
          </a:p>
          <a:p>
            <a:endParaRPr lang="hr-HR" sz="2500" dirty="0">
              <a:latin typeface="Comic Sans MS" panose="030F0702030302020204" pitchFamily="66" charset="0"/>
            </a:endParaRPr>
          </a:p>
          <a:p>
            <a:r>
              <a:rPr lang="hr-HR" sz="2500" b="1" dirty="0" smtClean="0">
                <a:latin typeface="Comic Sans MS" panose="030F0702030302020204" pitchFamily="66" charset="0"/>
              </a:rPr>
              <a:t>PLANIRANJE TERAPIJE </a:t>
            </a:r>
            <a:r>
              <a:rPr lang="hr-HR" sz="2500" dirty="0" smtClean="0">
                <a:latin typeface="Comic Sans MS" panose="030F0702030302020204" pitchFamily="66" charset="0"/>
              </a:rPr>
              <a:t>- ukoliko imate potrebno stručno zvanje</a:t>
            </a:r>
          </a:p>
          <a:p>
            <a:endParaRPr lang="hr-HR" sz="2500" dirty="0">
              <a:latin typeface="Comic Sans MS" panose="030F0702030302020204" pitchFamily="66" charset="0"/>
            </a:endParaRPr>
          </a:p>
          <a:p>
            <a:r>
              <a:rPr lang="hr-HR" sz="2500" b="1" dirty="0" smtClean="0">
                <a:latin typeface="Comic Sans MS" panose="030F0702030302020204" pitchFamily="66" charset="0"/>
              </a:rPr>
              <a:t>PROVOĐENJE TERAPIJE </a:t>
            </a:r>
            <a:r>
              <a:rPr lang="hr-HR" sz="2500" dirty="0" smtClean="0">
                <a:latin typeface="Comic Sans MS" panose="030F0702030302020204" pitchFamily="66" charset="0"/>
              </a:rPr>
              <a:t>- ukoliko imate potrebno stručno zvanje</a:t>
            </a:r>
            <a:endParaRPr lang="hr-HR" sz="25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764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341831" y="734938"/>
            <a:ext cx="11511185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4000" b="1" dirty="0" smtClean="0">
                <a:latin typeface="Comic Sans MS" panose="030F0702030302020204" pitchFamily="66" charset="0"/>
              </a:rPr>
              <a:t>VAŽNE VJEŠTINE </a:t>
            </a:r>
          </a:p>
          <a:p>
            <a:endParaRPr lang="hr-HR" sz="2500" dirty="0" smtClean="0">
              <a:latin typeface="Comic Sans MS" panose="030F0702030302020204" pitchFamily="66" charset="0"/>
            </a:endParaRPr>
          </a:p>
          <a:p>
            <a:r>
              <a:rPr lang="hr-HR" sz="2500" dirty="0" smtClean="0">
                <a:latin typeface="Comic Sans MS" panose="030F0702030302020204" pitchFamily="66" charset="0"/>
              </a:rPr>
              <a:t>IMATI ‘SMISLA ZA DJECU’ - znati kako im pristupiti i komunicirati s </a:t>
            </a:r>
          </a:p>
          <a:p>
            <a:r>
              <a:rPr lang="hr-HR" sz="2500" dirty="0">
                <a:latin typeface="Comic Sans MS" panose="030F0702030302020204" pitchFamily="66" charset="0"/>
              </a:rPr>
              <a:t> </a:t>
            </a:r>
            <a:r>
              <a:rPr lang="hr-HR" sz="2500" dirty="0" smtClean="0">
                <a:latin typeface="Comic Sans MS" panose="030F0702030302020204" pitchFamily="66" charset="0"/>
              </a:rPr>
              <a:t>               njima, prepoznati njihove interese i usmjeriti pažnju na njih</a:t>
            </a:r>
          </a:p>
          <a:p>
            <a:endParaRPr lang="hr-HR" sz="2500" dirty="0" smtClean="0">
              <a:latin typeface="Comic Sans MS" panose="030F0702030302020204" pitchFamily="66" charset="0"/>
            </a:endParaRPr>
          </a:p>
          <a:p>
            <a:r>
              <a:rPr lang="hr-HR" sz="2500" dirty="0" smtClean="0">
                <a:latin typeface="Comic Sans MS" panose="030F0702030302020204" pitchFamily="66" charset="0"/>
              </a:rPr>
              <a:t>SLUŠANJE - aktivno ih slušati i verbalnim i neverbalnim znakovima dati</a:t>
            </a:r>
          </a:p>
          <a:p>
            <a:r>
              <a:rPr lang="hr-HR" sz="2500" dirty="0">
                <a:latin typeface="Comic Sans MS" panose="030F0702030302020204" pitchFamily="66" charset="0"/>
              </a:rPr>
              <a:t> </a:t>
            </a:r>
            <a:r>
              <a:rPr lang="hr-HR" sz="2500" dirty="0" smtClean="0">
                <a:latin typeface="Comic Sans MS" panose="030F0702030302020204" pitchFamily="66" charset="0"/>
              </a:rPr>
              <a:t>               im do znanja da ih čujete</a:t>
            </a:r>
          </a:p>
          <a:p>
            <a:endParaRPr lang="hr-HR" sz="2500" dirty="0" smtClean="0">
              <a:latin typeface="Comic Sans MS" panose="030F0702030302020204" pitchFamily="66" charset="0"/>
            </a:endParaRPr>
          </a:p>
          <a:p>
            <a:r>
              <a:rPr lang="hr-HR" sz="2500" dirty="0" smtClean="0">
                <a:latin typeface="Comic Sans MS" panose="030F0702030302020204" pitchFamily="66" charset="0"/>
              </a:rPr>
              <a:t>GOVOR - jasan, razumljiv, jednostavan, načinom prilagođen svakom </a:t>
            </a:r>
          </a:p>
          <a:p>
            <a:r>
              <a:rPr lang="hr-HR" sz="2500" dirty="0">
                <a:latin typeface="Comic Sans MS" panose="030F0702030302020204" pitchFamily="66" charset="0"/>
              </a:rPr>
              <a:t> </a:t>
            </a:r>
            <a:r>
              <a:rPr lang="hr-HR" sz="2500" dirty="0" smtClean="0">
                <a:latin typeface="Comic Sans MS" panose="030F0702030302020204" pitchFamily="66" charset="0"/>
              </a:rPr>
              <a:t>              djetetu i popraćen neverbalnim znakovima</a:t>
            </a:r>
          </a:p>
          <a:p>
            <a:endParaRPr lang="hr-HR" sz="2500" dirty="0" smtClean="0">
              <a:latin typeface="Comic Sans MS" panose="030F0702030302020204" pitchFamily="66" charset="0"/>
            </a:endParaRPr>
          </a:p>
          <a:p>
            <a:r>
              <a:rPr lang="hr-HR" sz="2500" dirty="0" smtClean="0">
                <a:latin typeface="Comic Sans MS" panose="030F0702030302020204" pitchFamily="66" charset="0"/>
              </a:rPr>
              <a:t>OPAŽANJE - opažanje bilo kakvih promjena u ponašanju i raspoloženju i  </a:t>
            </a:r>
          </a:p>
          <a:p>
            <a:r>
              <a:rPr lang="hr-HR" sz="2500" dirty="0">
                <a:latin typeface="Comic Sans MS" panose="030F0702030302020204" pitchFamily="66" charset="0"/>
              </a:rPr>
              <a:t> </a:t>
            </a:r>
            <a:r>
              <a:rPr lang="hr-HR" sz="2500" dirty="0" smtClean="0">
                <a:latin typeface="Comic Sans MS" panose="030F0702030302020204" pitchFamily="66" charset="0"/>
              </a:rPr>
              <a:t>               prijenos te informacije dalje jer one mogu biti znak i poboljšanja i</a:t>
            </a:r>
          </a:p>
          <a:p>
            <a:r>
              <a:rPr lang="hr-HR" sz="2500" dirty="0">
                <a:latin typeface="Comic Sans MS" panose="030F0702030302020204" pitchFamily="66" charset="0"/>
              </a:rPr>
              <a:t> </a:t>
            </a:r>
            <a:r>
              <a:rPr lang="hr-HR" sz="2500" dirty="0" smtClean="0">
                <a:latin typeface="Comic Sans MS" panose="030F0702030302020204" pitchFamily="66" charset="0"/>
              </a:rPr>
              <a:t>               pogoršanja</a:t>
            </a:r>
            <a:endParaRPr lang="hr-HR" sz="25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010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435836" y="717847"/>
            <a:ext cx="11365906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>
              <a:latin typeface="Comic Sans MS" panose="030F0702030302020204" pitchFamily="66" charset="0"/>
            </a:endParaRPr>
          </a:p>
          <a:p>
            <a:r>
              <a:rPr lang="hr-HR" sz="2500" dirty="0" smtClean="0">
                <a:latin typeface="Comic Sans MS" panose="030F0702030302020204" pitchFamily="66" charset="0"/>
              </a:rPr>
              <a:t>POHVALJIVANJE - važno je pohvaliti kada dijete učini nešto dobro jer to</a:t>
            </a:r>
          </a:p>
          <a:p>
            <a:r>
              <a:rPr lang="hr-HR" sz="2500" dirty="0">
                <a:latin typeface="Comic Sans MS" panose="030F0702030302020204" pitchFamily="66" charset="0"/>
              </a:rPr>
              <a:t> </a:t>
            </a:r>
            <a:r>
              <a:rPr lang="hr-HR" sz="2500" dirty="0" smtClean="0">
                <a:latin typeface="Comic Sans MS" panose="030F0702030302020204" pitchFamily="66" charset="0"/>
              </a:rPr>
              <a:t>               im daje samopouzdanje i volju za nastavkom</a:t>
            </a:r>
            <a:endParaRPr lang="hr-HR" sz="2500" dirty="0">
              <a:latin typeface="Comic Sans MS" panose="030F0702030302020204" pitchFamily="66" charset="0"/>
            </a:endParaRPr>
          </a:p>
          <a:p>
            <a:endParaRPr lang="hr-HR" sz="2500" dirty="0">
              <a:latin typeface="Comic Sans MS" panose="030F0702030302020204" pitchFamily="66" charset="0"/>
            </a:endParaRPr>
          </a:p>
          <a:p>
            <a:r>
              <a:rPr lang="hr-HR" sz="2500" dirty="0" smtClean="0">
                <a:latin typeface="Comic Sans MS" panose="030F0702030302020204" pitchFamily="66" charset="0"/>
              </a:rPr>
              <a:t>POTICANJE NEOVISNOSTI </a:t>
            </a:r>
            <a:r>
              <a:rPr lang="hr-HR" sz="2500" dirty="0">
                <a:latin typeface="Comic Sans MS" panose="030F0702030302020204" pitchFamily="66" charset="0"/>
              </a:rPr>
              <a:t>- </a:t>
            </a:r>
            <a:r>
              <a:rPr lang="hr-HR" sz="2500" dirty="0" smtClean="0">
                <a:latin typeface="Comic Sans MS" panose="030F0702030302020204" pitchFamily="66" charset="0"/>
              </a:rPr>
              <a:t>u interakciji s njima što više toga </a:t>
            </a:r>
          </a:p>
          <a:p>
            <a:r>
              <a:rPr lang="hr-HR" sz="2500" dirty="0">
                <a:latin typeface="Comic Sans MS" panose="030F0702030302020204" pitchFamily="66" charset="0"/>
              </a:rPr>
              <a:t> </a:t>
            </a:r>
            <a:r>
              <a:rPr lang="hr-HR" sz="2500" dirty="0" smtClean="0">
                <a:latin typeface="Comic Sans MS" panose="030F0702030302020204" pitchFamily="66" charset="0"/>
              </a:rPr>
              <a:t>               prepustiti njima, pustiti ih da izraze želju i inicijativu</a:t>
            </a:r>
          </a:p>
          <a:p>
            <a:endParaRPr lang="hr-HR" sz="2500" dirty="0">
              <a:latin typeface="Comic Sans MS" panose="030F0702030302020204" pitchFamily="66" charset="0"/>
            </a:endParaRPr>
          </a:p>
          <a:p>
            <a:r>
              <a:rPr lang="hr-HR" sz="2500" dirty="0" smtClean="0">
                <a:latin typeface="Comic Sans MS" panose="030F0702030302020204" pitchFamily="66" charset="0"/>
              </a:rPr>
              <a:t>DATI MOGUĆNOST IZBORA </a:t>
            </a:r>
            <a:r>
              <a:rPr lang="hr-HR" sz="2500" dirty="0">
                <a:latin typeface="Comic Sans MS" panose="030F0702030302020204" pitchFamily="66" charset="0"/>
              </a:rPr>
              <a:t>- </a:t>
            </a:r>
            <a:r>
              <a:rPr lang="hr-HR" sz="2500" dirty="0" smtClean="0">
                <a:latin typeface="Comic Sans MS" panose="030F0702030302020204" pitchFamily="66" charset="0"/>
              </a:rPr>
              <a:t>ukoliko je moguće djetetu ponuditi ili-ili, da</a:t>
            </a:r>
          </a:p>
          <a:p>
            <a:r>
              <a:rPr lang="hr-HR" sz="2500" dirty="0">
                <a:latin typeface="Comic Sans MS" panose="030F0702030302020204" pitchFamily="66" charset="0"/>
              </a:rPr>
              <a:t> </a:t>
            </a:r>
            <a:r>
              <a:rPr lang="hr-HR" sz="2500" dirty="0" smtClean="0">
                <a:latin typeface="Comic Sans MS" panose="030F0702030302020204" pitchFamily="66" charset="0"/>
              </a:rPr>
              <a:t>               ono samo odabere jer tako će se osjećati važno</a:t>
            </a:r>
            <a:endParaRPr lang="hr-HR" sz="2500" dirty="0">
              <a:latin typeface="Comic Sans MS" panose="030F0702030302020204" pitchFamily="66" charset="0"/>
            </a:endParaRPr>
          </a:p>
          <a:p>
            <a:endParaRPr lang="hr-HR" sz="2500" dirty="0">
              <a:latin typeface="Comic Sans MS" panose="030F0702030302020204" pitchFamily="66" charset="0"/>
            </a:endParaRPr>
          </a:p>
          <a:p>
            <a:r>
              <a:rPr lang="hr-HR" sz="2500" dirty="0" smtClean="0">
                <a:latin typeface="Comic Sans MS" panose="030F0702030302020204" pitchFamily="66" charset="0"/>
              </a:rPr>
              <a:t>STRPLJENJE </a:t>
            </a:r>
            <a:r>
              <a:rPr lang="hr-HR" sz="2500" dirty="0">
                <a:latin typeface="Comic Sans MS" panose="030F0702030302020204" pitchFamily="66" charset="0"/>
              </a:rPr>
              <a:t>- </a:t>
            </a:r>
            <a:r>
              <a:rPr lang="hr-HR" sz="2500" dirty="0" smtClean="0">
                <a:latin typeface="Comic Sans MS" panose="030F0702030302020204" pitchFamily="66" charset="0"/>
              </a:rPr>
              <a:t>ponoviti iste stvari više puta</a:t>
            </a:r>
          </a:p>
          <a:p>
            <a:endParaRPr lang="hr-HR" sz="2500" dirty="0">
              <a:latin typeface="Comic Sans MS" panose="030F0702030302020204" pitchFamily="66" charset="0"/>
            </a:endParaRPr>
          </a:p>
          <a:p>
            <a:r>
              <a:rPr lang="hr-HR" sz="2500" dirty="0" smtClean="0">
                <a:latin typeface="Comic Sans MS" panose="030F0702030302020204" pitchFamily="66" charset="0"/>
              </a:rPr>
              <a:t>FLEKSIBILNOST - svakome pristupati individualno</a:t>
            </a:r>
          </a:p>
          <a:p>
            <a:endParaRPr lang="hr-HR" sz="2500" dirty="0">
              <a:latin typeface="Comic Sans MS" panose="030F0702030302020204" pitchFamily="66" charset="0"/>
            </a:endParaRPr>
          </a:p>
          <a:p>
            <a:r>
              <a:rPr lang="hr-HR" sz="2500" dirty="0" smtClean="0">
                <a:latin typeface="Comic Sans MS" panose="030F0702030302020204" pitchFamily="66" charset="0"/>
              </a:rPr>
              <a:t>IGNORIRANJE - neprihvatljivog ponašanja, a ne osobe (npr. ispad bijesa)</a:t>
            </a:r>
            <a:endParaRPr lang="hr-HR" sz="25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6104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435836" y="717847"/>
            <a:ext cx="11365906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4000" b="1" dirty="0" smtClean="0">
                <a:latin typeface="Comic Sans MS" panose="030F0702030302020204" pitchFamily="66" charset="0"/>
              </a:rPr>
              <a:t>NA KOJE NAČINE SE PONAŠATI</a:t>
            </a:r>
          </a:p>
          <a:p>
            <a:endParaRPr lang="hr-HR" dirty="0">
              <a:latin typeface="Comic Sans MS" panose="030F0702030302020204" pitchFamily="66" charset="0"/>
            </a:endParaRPr>
          </a:p>
          <a:p>
            <a:r>
              <a:rPr lang="hr-HR" sz="2500" b="1" dirty="0" smtClean="0">
                <a:latin typeface="Comic Sans MS" panose="030F0702030302020204" pitchFamily="66" charset="0"/>
              </a:rPr>
              <a:t>BITI DOBROG RASPOLOŽENJA </a:t>
            </a:r>
            <a:r>
              <a:rPr lang="hr-HR" sz="2500" dirty="0" smtClean="0">
                <a:latin typeface="Comic Sans MS" panose="030F0702030302020204" pitchFamily="66" charset="0"/>
              </a:rPr>
              <a:t>- vedar, nasmijan, smiren, strpljiv</a:t>
            </a:r>
          </a:p>
          <a:p>
            <a:endParaRPr lang="hr-HR" sz="2500" dirty="0" smtClean="0">
              <a:latin typeface="Comic Sans MS" panose="030F0702030302020204" pitchFamily="66" charset="0"/>
            </a:endParaRPr>
          </a:p>
          <a:p>
            <a:r>
              <a:rPr lang="hr-HR" sz="2500" b="1" dirty="0" smtClean="0">
                <a:latin typeface="Comic Sans MS" panose="030F0702030302020204" pitchFamily="66" charset="0"/>
              </a:rPr>
              <a:t>NEUTRALAN </a:t>
            </a:r>
            <a:r>
              <a:rPr lang="hr-HR" sz="2500" dirty="0" smtClean="0">
                <a:latin typeface="Comic Sans MS" panose="030F0702030302020204" pitchFamily="66" charset="0"/>
              </a:rPr>
              <a:t>- ne pričati previše o osobnim stvarima i ne se emocionalno</a:t>
            </a:r>
          </a:p>
          <a:p>
            <a:r>
              <a:rPr lang="hr-HR" sz="2500" dirty="0">
                <a:latin typeface="Comic Sans MS" panose="030F0702030302020204" pitchFamily="66" charset="0"/>
              </a:rPr>
              <a:t> </a:t>
            </a:r>
            <a:r>
              <a:rPr lang="hr-HR" sz="2500" dirty="0" smtClean="0">
                <a:latin typeface="Comic Sans MS" panose="030F0702030302020204" pitchFamily="66" charset="0"/>
              </a:rPr>
              <a:t>                        previše povezati</a:t>
            </a:r>
          </a:p>
          <a:p>
            <a:endParaRPr lang="hr-HR" sz="2500" dirty="0">
              <a:latin typeface="Comic Sans MS" panose="030F0702030302020204" pitchFamily="66" charset="0"/>
            </a:endParaRPr>
          </a:p>
          <a:p>
            <a:r>
              <a:rPr lang="hr-HR" sz="2500" b="1" dirty="0" smtClean="0">
                <a:latin typeface="Comic Sans MS" panose="030F0702030302020204" pitchFamily="66" charset="0"/>
              </a:rPr>
              <a:t>POUZDAN </a:t>
            </a:r>
            <a:r>
              <a:rPr lang="hr-HR" sz="2500" dirty="0" smtClean="0">
                <a:latin typeface="Comic Sans MS" panose="030F0702030302020204" pitchFamily="66" charset="0"/>
              </a:rPr>
              <a:t>- </a:t>
            </a:r>
            <a:r>
              <a:rPr lang="hr-HR" sz="2500" dirty="0" smtClean="0">
                <a:latin typeface="Comic Sans MS" panose="030F0702030302020204" pitchFamily="66" charset="0"/>
              </a:rPr>
              <a:t>dogovarati </a:t>
            </a:r>
            <a:r>
              <a:rPr lang="hr-HR" sz="2500" dirty="0" smtClean="0">
                <a:latin typeface="Comic Sans MS" panose="030F0702030302020204" pitchFamily="66" charset="0"/>
              </a:rPr>
              <a:t>samo ono što možete ispuniti</a:t>
            </a:r>
          </a:p>
          <a:p>
            <a:endParaRPr lang="hr-HR" sz="2500" dirty="0">
              <a:latin typeface="Comic Sans MS" panose="030F0702030302020204" pitchFamily="66" charset="0"/>
            </a:endParaRPr>
          </a:p>
          <a:p>
            <a:r>
              <a:rPr lang="hr-HR" sz="2500" b="1" dirty="0" smtClean="0">
                <a:latin typeface="Comic Sans MS" panose="030F0702030302020204" pitchFamily="66" charset="0"/>
              </a:rPr>
              <a:t>POVJERLJIV </a:t>
            </a:r>
            <a:r>
              <a:rPr lang="hr-HR" sz="2500" dirty="0" smtClean="0">
                <a:latin typeface="Comic Sans MS" panose="030F0702030302020204" pitchFamily="66" charset="0"/>
              </a:rPr>
              <a:t>- ne iznositi informacije van Udruge, a niti komentirati </a:t>
            </a:r>
          </a:p>
          <a:p>
            <a:r>
              <a:rPr lang="hr-HR" sz="2500" dirty="0">
                <a:latin typeface="Comic Sans MS" panose="030F0702030302020204" pitchFamily="66" charset="0"/>
              </a:rPr>
              <a:t> </a:t>
            </a:r>
            <a:r>
              <a:rPr lang="hr-HR" sz="2500" dirty="0" smtClean="0">
                <a:latin typeface="Comic Sans MS" panose="030F0702030302020204" pitchFamily="66" charset="0"/>
              </a:rPr>
              <a:t>                        među članovima</a:t>
            </a:r>
          </a:p>
          <a:p>
            <a:endParaRPr lang="hr-HR" sz="2500" dirty="0">
              <a:latin typeface="Comic Sans MS" panose="030F0702030302020204" pitchFamily="66" charset="0"/>
            </a:endParaRPr>
          </a:p>
          <a:p>
            <a:r>
              <a:rPr lang="hr-HR" sz="2500" b="1" dirty="0" smtClean="0">
                <a:latin typeface="Comic Sans MS" panose="030F0702030302020204" pitchFamily="66" charset="0"/>
              </a:rPr>
              <a:t>SPREMNOST NA UČENJE </a:t>
            </a:r>
            <a:r>
              <a:rPr lang="hr-HR" sz="2500" dirty="0" smtClean="0">
                <a:latin typeface="Comic Sans MS" panose="030F0702030302020204" pitchFamily="66" charset="0"/>
              </a:rPr>
              <a:t>- upijati, razmjenjivati i primjenjivati </a:t>
            </a:r>
          </a:p>
          <a:p>
            <a:r>
              <a:rPr lang="hr-HR" sz="2500" dirty="0">
                <a:latin typeface="Comic Sans MS" panose="030F0702030302020204" pitchFamily="66" charset="0"/>
              </a:rPr>
              <a:t> </a:t>
            </a:r>
            <a:r>
              <a:rPr lang="hr-HR" sz="2500" dirty="0" smtClean="0">
                <a:latin typeface="Comic Sans MS" panose="030F0702030302020204" pitchFamily="66" charset="0"/>
              </a:rPr>
              <a:t>                        novostečena znanja, vještine i iskustva</a:t>
            </a:r>
            <a:endParaRPr lang="hr-HR" sz="25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528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461473" y="982766"/>
            <a:ext cx="11365906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4000" b="1" dirty="0" smtClean="0">
                <a:latin typeface="Comic Sans MS" panose="030F0702030302020204" pitchFamily="66" charset="0"/>
              </a:rPr>
              <a:t>PREPORUKE</a:t>
            </a:r>
          </a:p>
          <a:p>
            <a:endParaRPr lang="hr-HR" dirty="0">
              <a:latin typeface="Comic Sans MS" panose="030F0702030302020204" pitchFamily="66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3500" dirty="0" smtClean="0">
                <a:latin typeface="Comic Sans MS" panose="030F0702030302020204" pitchFamily="66" charset="0"/>
              </a:rPr>
              <a:t>razumjeti tuđe nevolje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3500" dirty="0" smtClean="0">
                <a:latin typeface="Comic Sans MS" panose="030F0702030302020204" pitchFamily="66" charset="0"/>
              </a:rPr>
              <a:t>ne vezati se previše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3500" dirty="0" smtClean="0">
                <a:latin typeface="Comic Sans MS" panose="030F0702030302020204" pitchFamily="66" charset="0"/>
              </a:rPr>
              <a:t>ne sažalijevati, samo suosjećati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3500" dirty="0" smtClean="0">
                <a:latin typeface="Comic Sans MS" panose="030F0702030302020204" pitchFamily="66" charset="0"/>
              </a:rPr>
              <a:t>humor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3500" dirty="0" smtClean="0">
                <a:latin typeface="Comic Sans MS" panose="030F0702030302020204" pitchFamily="66" charset="0"/>
              </a:rPr>
              <a:t>realno procijeniti svoje jake i slabe strane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3500" dirty="0" smtClean="0">
                <a:latin typeface="Comic Sans MS" panose="030F0702030302020204" pitchFamily="66" charset="0"/>
              </a:rPr>
              <a:t>brinuti o sebi i za sebe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3500" dirty="0" smtClean="0">
                <a:latin typeface="Comic Sans MS" panose="030F0702030302020204" pitchFamily="66" charset="0"/>
              </a:rPr>
              <a:t>po potrebi raditi pauze od volontiranja</a:t>
            </a:r>
          </a:p>
          <a:p>
            <a:endParaRPr lang="hr-HR" sz="25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142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435836" y="717847"/>
            <a:ext cx="11365906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SEKUNDARNA </a:t>
            </a:r>
            <a:r>
              <a:rPr lang="en-US" sz="40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TRAUMATIZACIJA</a:t>
            </a:r>
            <a:endParaRPr lang="hr-HR" sz="4000" dirty="0" smtClean="0">
              <a:solidFill>
                <a:srgbClr val="FFFFFF"/>
              </a:solidFill>
              <a:latin typeface="Comic Sans MS" panose="030F0702030302020204" pitchFamily="66" charset="0"/>
              <a:ea typeface="Candara"/>
              <a:cs typeface="Candara"/>
              <a:sym typeface="Candara"/>
            </a:endParaRPr>
          </a:p>
          <a:p>
            <a:pPr lvl="0" algn="ctr">
              <a:buSzPts val="2000"/>
            </a:pPr>
            <a:endParaRPr lang="hr-HR" sz="2000" dirty="0" smtClean="0">
              <a:solidFill>
                <a:srgbClr val="FFFFFF"/>
              </a:solidFill>
              <a:latin typeface="Comic Sans MS" panose="030F0702030302020204" pitchFamily="66" charset="0"/>
              <a:ea typeface="Candara"/>
              <a:cs typeface="Candara"/>
              <a:sym typeface="Candara"/>
            </a:endParaRPr>
          </a:p>
          <a:p>
            <a:pPr marL="342900" lvl="0" indent="-342900">
              <a:buSzPts val="2000"/>
              <a:buFont typeface="Arial" panose="020B0604020202020204" pitchFamily="34" charset="0"/>
              <a:buChar char="•"/>
            </a:pPr>
            <a:r>
              <a:rPr lang="hr-HR" sz="2500" dirty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o</a:t>
            </a:r>
            <a:r>
              <a:rPr lang="en-US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sobe koje pružaju bilo kakav oblik pomoći </a:t>
            </a:r>
            <a:r>
              <a:rPr lang="hr-HR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oboljelim osobama </a:t>
            </a:r>
            <a:r>
              <a:rPr lang="en-US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u riziku su od sekundarne trumatizacije</a:t>
            </a:r>
            <a:endParaRPr lang="hr-HR" sz="2500" dirty="0" smtClean="0">
              <a:solidFill>
                <a:srgbClr val="FFFFFF"/>
              </a:solidFill>
              <a:latin typeface="Comic Sans MS" panose="030F0702030302020204" pitchFamily="66" charset="0"/>
              <a:ea typeface="Candara"/>
              <a:cs typeface="Candara"/>
              <a:sym typeface="Candara"/>
            </a:endParaRPr>
          </a:p>
          <a:p>
            <a:pPr lvl="0">
              <a:buSzPts val="2000"/>
            </a:pPr>
            <a:endParaRPr lang="hr-HR" sz="2500" dirty="0" smtClean="0">
              <a:solidFill>
                <a:srgbClr val="FFFFFF"/>
              </a:solidFill>
              <a:latin typeface="Comic Sans MS" panose="030F0702030302020204" pitchFamily="66" charset="0"/>
              <a:ea typeface="Candara"/>
              <a:cs typeface="Candara"/>
              <a:sym typeface="Candara"/>
            </a:endParaRPr>
          </a:p>
          <a:p>
            <a:pPr marL="342900" lvl="0" indent="-342900">
              <a:buSzPts val="2000"/>
              <a:buFont typeface="Arial" panose="020B0604020202020204" pitchFamily="34" charset="0"/>
              <a:buChar char="•"/>
            </a:pPr>
            <a:r>
              <a:rPr lang="hr-HR" sz="2500" dirty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d</a:t>
            </a:r>
            <a:r>
              <a:rPr lang="en-US" sz="2500" dirty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o nje dolazi zbog izloženosti ljudskoj patnji i prevelike </a:t>
            </a:r>
            <a:r>
              <a:rPr lang="en-US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uključenosti</a:t>
            </a:r>
            <a:endParaRPr lang="hr-HR" sz="2500" dirty="0" smtClean="0">
              <a:solidFill>
                <a:srgbClr val="FFFFFF"/>
              </a:solidFill>
              <a:latin typeface="Comic Sans MS" panose="030F0702030302020204" pitchFamily="66" charset="0"/>
              <a:ea typeface="Candara"/>
              <a:cs typeface="Candara"/>
              <a:sym typeface="Candara"/>
            </a:endParaRPr>
          </a:p>
          <a:p>
            <a:pPr lvl="0">
              <a:buSzPts val="2000"/>
            </a:pPr>
            <a:endParaRPr lang="hr-HR" sz="2500" dirty="0" smtClean="0">
              <a:solidFill>
                <a:srgbClr val="FFFFFF"/>
              </a:solidFill>
              <a:latin typeface="Comic Sans MS" panose="030F0702030302020204" pitchFamily="66" charset="0"/>
              <a:ea typeface="Candara"/>
              <a:cs typeface="Candara"/>
              <a:sym typeface="Candara"/>
            </a:endParaRPr>
          </a:p>
          <a:p>
            <a:pPr marL="342900" lvl="0" indent="-342900">
              <a:buSzPts val="2000"/>
              <a:buFont typeface="Arial" panose="020B0604020202020204" pitchFamily="34" charset="0"/>
              <a:buChar char="•"/>
            </a:pPr>
            <a:r>
              <a:rPr lang="hr-HR" sz="2500" dirty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s</a:t>
            </a:r>
            <a:r>
              <a:rPr lang="en-US" sz="2500" dirty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imptomi </a:t>
            </a:r>
            <a:r>
              <a:rPr lang="hr-HR" sz="2500" dirty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mogu biti</a:t>
            </a:r>
            <a:r>
              <a:rPr lang="en-US" sz="2500" dirty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: noćne more, nesanice, depresija, glavobolje, </a:t>
            </a:r>
            <a:endParaRPr lang="hr-HR" sz="2500" dirty="0" smtClean="0">
              <a:solidFill>
                <a:srgbClr val="FFFFFF"/>
              </a:solidFill>
              <a:latin typeface="Comic Sans MS" panose="030F0702030302020204" pitchFamily="66" charset="0"/>
              <a:ea typeface="Candara"/>
              <a:cs typeface="Candara"/>
              <a:sym typeface="Candara"/>
            </a:endParaRPr>
          </a:p>
          <a:p>
            <a:pPr lvl="0">
              <a:buSzPts val="2000"/>
            </a:pPr>
            <a:r>
              <a:rPr lang="hr-HR" sz="2500" dirty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 </a:t>
            </a:r>
            <a:r>
              <a:rPr lang="hr-HR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   </a:t>
            </a:r>
            <a:r>
              <a:rPr lang="en-US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probavne </a:t>
            </a:r>
            <a:r>
              <a:rPr lang="en-US" sz="2500" dirty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smetnje, smanjena otpornost organizma i dr. </a:t>
            </a:r>
            <a:endParaRPr lang="hr-HR" sz="2500" dirty="0" smtClean="0">
              <a:solidFill>
                <a:srgbClr val="FFFFFF"/>
              </a:solidFill>
              <a:latin typeface="Comic Sans MS" panose="030F0702030302020204" pitchFamily="66" charset="0"/>
              <a:ea typeface="Candara"/>
              <a:cs typeface="Candara"/>
              <a:sym typeface="Candara"/>
            </a:endParaRPr>
          </a:p>
          <a:p>
            <a:pPr lvl="0">
              <a:buSzPts val="2000"/>
            </a:pPr>
            <a:endParaRPr lang="hr-HR" sz="2500" dirty="0" smtClean="0">
              <a:solidFill>
                <a:srgbClr val="FFFFFF"/>
              </a:solidFill>
              <a:latin typeface="Comic Sans MS" panose="030F0702030302020204" pitchFamily="66" charset="0"/>
              <a:ea typeface="Candara"/>
              <a:cs typeface="Candara"/>
              <a:sym typeface="Candara"/>
            </a:endParaRPr>
          </a:p>
          <a:p>
            <a:pPr marL="342900" lvl="0" indent="-342900">
              <a:buSzPts val="2000"/>
              <a:buFont typeface="Arial" panose="020B0604020202020204" pitchFamily="34" charset="0"/>
              <a:buChar char="•"/>
            </a:pPr>
            <a:r>
              <a:rPr lang="hr-HR" sz="2500" dirty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u slučaju bilo </a:t>
            </a:r>
            <a:r>
              <a:rPr lang="hr-HR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kakvog </a:t>
            </a:r>
            <a:r>
              <a:rPr lang="hr-HR" sz="2500" dirty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problema važno </a:t>
            </a:r>
            <a:r>
              <a:rPr lang="hr-HR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ga</a:t>
            </a:r>
            <a:r>
              <a:rPr lang="hr-HR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 </a:t>
            </a:r>
            <a:r>
              <a:rPr lang="hr-HR" sz="2500" dirty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je prepoznati i potražiti </a:t>
            </a:r>
            <a:endParaRPr lang="hr-HR" sz="2500" dirty="0" smtClean="0">
              <a:solidFill>
                <a:srgbClr val="FFFFFF"/>
              </a:solidFill>
              <a:latin typeface="Comic Sans MS" panose="030F0702030302020204" pitchFamily="66" charset="0"/>
              <a:ea typeface="Candara"/>
              <a:cs typeface="Candara"/>
              <a:sym typeface="Candara"/>
            </a:endParaRPr>
          </a:p>
          <a:p>
            <a:pPr lvl="0">
              <a:buSzPts val="2000"/>
            </a:pPr>
            <a:r>
              <a:rPr lang="hr-HR" sz="2500" dirty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 </a:t>
            </a:r>
            <a:r>
              <a:rPr lang="hr-HR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   </a:t>
            </a:r>
            <a:r>
              <a:rPr lang="hr-HR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pomoć</a:t>
            </a:r>
            <a:r>
              <a:rPr lang="en-US" sz="2500" dirty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/>
            </a:r>
            <a:br>
              <a:rPr lang="en-US" sz="2500" dirty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</a:br>
            <a:r>
              <a:rPr lang="en-US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/>
            </a:r>
            <a:br>
              <a:rPr lang="en-US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</a:br>
            <a:r>
              <a:rPr lang="en-US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/>
            </a:r>
            <a:br>
              <a:rPr lang="en-US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</a:br>
            <a:endParaRPr lang="en-US" sz="25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609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435836" y="717847"/>
            <a:ext cx="11365906" cy="5388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dirty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POSREDNA </a:t>
            </a:r>
            <a:r>
              <a:rPr lang="en-US" sz="4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TRAUMATIZACIJA</a:t>
            </a:r>
            <a:endParaRPr lang="hr-HR" sz="4500" dirty="0" smtClean="0">
              <a:solidFill>
                <a:srgbClr val="FFFFFF"/>
              </a:solidFill>
              <a:latin typeface="Comic Sans MS" panose="030F0702030302020204" pitchFamily="66" charset="0"/>
              <a:ea typeface="Candara"/>
              <a:cs typeface="Candara"/>
              <a:sym typeface="Candara"/>
            </a:endParaRPr>
          </a:p>
          <a:p>
            <a:pPr algn="ctr"/>
            <a:endParaRPr lang="hr-HR" sz="2500" dirty="0">
              <a:latin typeface="Comic Sans MS" panose="030F0702030302020204" pitchFamily="66" charset="0"/>
            </a:endParaRPr>
          </a:p>
          <a:p>
            <a:pPr lvl="0">
              <a:lnSpc>
                <a:spcPct val="90000"/>
              </a:lnSpc>
              <a:buSzPts val="2200"/>
            </a:pPr>
            <a:r>
              <a:rPr lang="en-US" sz="2500" dirty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Do posredne traumatizacije može doći: </a:t>
            </a:r>
            <a:br>
              <a:rPr lang="en-US" sz="2500" dirty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</a:br>
            <a:endParaRPr lang="en-US" sz="2500" dirty="0">
              <a:latin typeface="Comic Sans MS" panose="030F0702030302020204" pitchFamily="66" charset="0"/>
            </a:endParaRPr>
          </a:p>
          <a:p>
            <a:pPr marL="342900" lvl="0" indent="-342900">
              <a:lnSpc>
                <a:spcPct val="90000"/>
              </a:lnSpc>
              <a:spcBef>
                <a:spcPts val="380"/>
              </a:spcBef>
              <a:buClr>
                <a:schemeClr val="lt1"/>
              </a:buClr>
              <a:buSzPts val="1900"/>
              <a:buFont typeface="Arial" panose="020B0604020202020204" pitchFamily="34" charset="0"/>
              <a:buChar char="•"/>
            </a:pPr>
            <a:r>
              <a:rPr lang="hr-HR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t</a:t>
            </a:r>
            <a:r>
              <a:rPr lang="en-US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ijekom </a:t>
            </a:r>
            <a:r>
              <a:rPr lang="hr-HR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druženja s djetetom</a:t>
            </a:r>
            <a:endParaRPr lang="en-US" sz="2500" dirty="0">
              <a:latin typeface="Comic Sans MS" panose="030F0702030302020204" pitchFamily="66" charset="0"/>
            </a:endParaRPr>
          </a:p>
          <a:p>
            <a:pPr marL="342900" lvl="0" indent="-342900">
              <a:lnSpc>
                <a:spcPct val="90000"/>
              </a:lnSpc>
              <a:spcBef>
                <a:spcPts val="380"/>
              </a:spcBef>
              <a:buClr>
                <a:schemeClr val="lt1"/>
              </a:buClr>
              <a:buSzPts val="1900"/>
              <a:buFont typeface="Arial" panose="020B0604020202020204" pitchFamily="34" charset="0"/>
              <a:buChar char="•"/>
            </a:pPr>
            <a:r>
              <a:rPr lang="hr-HR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n</a:t>
            </a:r>
            <a:r>
              <a:rPr lang="en-US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akon </a:t>
            </a:r>
            <a:r>
              <a:rPr lang="hr-HR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druženja s djetetom</a:t>
            </a:r>
            <a:endParaRPr lang="en-US" sz="2500" dirty="0">
              <a:latin typeface="Comic Sans MS" panose="030F0702030302020204" pitchFamily="66" charset="0"/>
            </a:endParaRPr>
          </a:p>
          <a:p>
            <a:pPr marL="342900" lvl="0" indent="-342900">
              <a:lnSpc>
                <a:spcPct val="90000"/>
              </a:lnSpc>
              <a:spcBef>
                <a:spcPts val="380"/>
              </a:spcBef>
              <a:buClr>
                <a:schemeClr val="lt1"/>
              </a:buClr>
              <a:buSzPts val="1900"/>
              <a:buFont typeface="Arial" panose="020B0604020202020204" pitchFamily="34" charset="0"/>
              <a:buChar char="•"/>
            </a:pPr>
            <a:r>
              <a:rPr lang="hr-HR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p</a:t>
            </a:r>
            <a:r>
              <a:rPr lang="en-US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ostupno </a:t>
            </a:r>
            <a:r>
              <a:rPr lang="en-US" sz="2500" dirty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i dugotrajno – samo jednog dana </a:t>
            </a:r>
            <a:r>
              <a:rPr lang="en-US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prim</a:t>
            </a:r>
            <a:r>
              <a:rPr lang="hr-HR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i</a:t>
            </a:r>
            <a:r>
              <a:rPr lang="en-US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jeti</a:t>
            </a:r>
            <a:r>
              <a:rPr lang="hr-HR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te</a:t>
            </a:r>
            <a:r>
              <a:rPr lang="en-US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 </a:t>
            </a:r>
            <a:r>
              <a:rPr lang="en-US" sz="2500" dirty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da </a:t>
            </a:r>
            <a:r>
              <a:rPr lang="en-US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s</a:t>
            </a:r>
            <a:r>
              <a:rPr lang="hr-HR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te</a:t>
            </a:r>
            <a:r>
              <a:rPr lang="en-US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 </a:t>
            </a:r>
            <a:r>
              <a:rPr lang="en-US" sz="2500" dirty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se </a:t>
            </a:r>
            <a:endParaRPr lang="hr-HR" sz="2500" dirty="0" smtClean="0">
              <a:solidFill>
                <a:srgbClr val="FFFFFF"/>
              </a:solidFill>
              <a:latin typeface="Comic Sans MS" panose="030F0702030302020204" pitchFamily="66" charset="0"/>
              <a:ea typeface="Candara"/>
              <a:cs typeface="Candara"/>
              <a:sym typeface="Candara"/>
            </a:endParaRPr>
          </a:p>
          <a:p>
            <a:pPr lvl="0">
              <a:lnSpc>
                <a:spcPct val="90000"/>
              </a:lnSpc>
              <a:spcBef>
                <a:spcPts val="380"/>
              </a:spcBef>
              <a:buClr>
                <a:schemeClr val="lt1"/>
              </a:buClr>
              <a:buSzPts val="1900"/>
            </a:pPr>
            <a:r>
              <a:rPr lang="hr-HR" sz="2500" dirty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 </a:t>
            </a:r>
            <a:r>
              <a:rPr lang="hr-HR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           </a:t>
            </a:r>
            <a:r>
              <a:rPr lang="en-US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promijenili,</a:t>
            </a:r>
            <a:r>
              <a:rPr lang="hr-HR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 </a:t>
            </a:r>
            <a:r>
              <a:rPr lang="en-US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da </a:t>
            </a:r>
            <a:r>
              <a:rPr lang="en-US" sz="2500" dirty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drugačije </a:t>
            </a:r>
            <a:r>
              <a:rPr lang="en-US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gleda</a:t>
            </a:r>
            <a:r>
              <a:rPr lang="hr-HR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te</a:t>
            </a:r>
            <a:r>
              <a:rPr lang="en-US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 </a:t>
            </a:r>
            <a:r>
              <a:rPr lang="en-US" sz="2500" dirty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na život i ljude oko </a:t>
            </a:r>
            <a:r>
              <a:rPr lang="en-US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sebe</a:t>
            </a:r>
            <a:endParaRPr lang="en-US" sz="2500" dirty="0">
              <a:latin typeface="Comic Sans MS" panose="030F0702030302020204" pitchFamily="66" charset="0"/>
            </a:endParaRPr>
          </a:p>
          <a:p>
            <a:pPr lvl="0">
              <a:lnSpc>
                <a:spcPct val="90000"/>
              </a:lnSpc>
              <a:spcBef>
                <a:spcPts val="380"/>
              </a:spcBef>
              <a:buClr>
                <a:schemeClr val="lt1"/>
              </a:buClr>
              <a:buSzPts val="1900"/>
            </a:pPr>
            <a:r>
              <a:rPr lang="en-US" sz="2500" dirty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/>
            </a:r>
            <a:br>
              <a:rPr lang="en-US" sz="2500" dirty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</a:br>
            <a:r>
              <a:rPr lang="hr-HR" sz="2500" dirty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D</a:t>
            </a:r>
            <a:r>
              <a:rPr lang="en-US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ugotrajna </a:t>
            </a:r>
            <a:r>
              <a:rPr lang="en-US" sz="2500" dirty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izloženost </a:t>
            </a:r>
            <a:r>
              <a:rPr lang="hr-HR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tamnoj</a:t>
            </a:r>
            <a:r>
              <a:rPr lang="en-US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 </a:t>
            </a:r>
            <a:r>
              <a:rPr lang="en-US" sz="2500" dirty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strani ljudskog života </a:t>
            </a:r>
            <a:r>
              <a:rPr lang="hr-HR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može</a:t>
            </a:r>
            <a:r>
              <a:rPr lang="en-US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 </a:t>
            </a:r>
            <a:r>
              <a:rPr lang="en-US" sz="2500" dirty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umanjiti </a:t>
            </a:r>
            <a:endParaRPr lang="hr-HR" sz="2500" dirty="0" smtClean="0">
              <a:solidFill>
                <a:srgbClr val="FFFFFF"/>
              </a:solidFill>
              <a:latin typeface="Comic Sans MS" panose="030F0702030302020204" pitchFamily="66" charset="0"/>
              <a:ea typeface="Candara"/>
              <a:cs typeface="Candara"/>
              <a:sym typeface="Candara"/>
            </a:endParaRPr>
          </a:p>
          <a:p>
            <a:pPr lvl="0">
              <a:lnSpc>
                <a:spcPct val="90000"/>
              </a:lnSpc>
              <a:spcBef>
                <a:spcPts val="380"/>
              </a:spcBef>
              <a:buClr>
                <a:schemeClr val="lt1"/>
              </a:buClr>
              <a:buSzPts val="1900"/>
            </a:pPr>
            <a:r>
              <a:rPr lang="en-US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vlastiti </a:t>
            </a:r>
            <a:r>
              <a:rPr lang="en-US" sz="2500" dirty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osjećaj samopoštovanja i povjerenja u vlastite sposobnosti </a:t>
            </a:r>
            <a:endParaRPr lang="hr-HR" sz="2500" dirty="0" smtClean="0">
              <a:solidFill>
                <a:srgbClr val="FFFFFF"/>
              </a:solidFill>
              <a:latin typeface="Comic Sans MS" panose="030F0702030302020204" pitchFamily="66" charset="0"/>
              <a:ea typeface="Candara"/>
              <a:cs typeface="Candara"/>
              <a:sym typeface="Candara"/>
            </a:endParaRPr>
          </a:p>
          <a:p>
            <a:pPr lvl="0">
              <a:lnSpc>
                <a:spcPct val="90000"/>
              </a:lnSpc>
              <a:spcBef>
                <a:spcPts val="380"/>
              </a:spcBef>
              <a:buClr>
                <a:schemeClr val="lt1"/>
              </a:buClr>
              <a:buSzPts val="1900"/>
            </a:pPr>
            <a:r>
              <a:rPr lang="en-US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i</a:t>
            </a:r>
            <a:r>
              <a:rPr lang="en-US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 </a:t>
            </a:r>
            <a:r>
              <a:rPr lang="en-US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snage</a:t>
            </a:r>
            <a:r>
              <a:rPr lang="hr-HR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,</a:t>
            </a:r>
            <a:r>
              <a:rPr lang="en-US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 </a:t>
            </a:r>
            <a:r>
              <a:rPr lang="en-US" sz="2500" dirty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pa se tada smanjuje i kvaliteta pomoći koju takav </a:t>
            </a:r>
            <a:r>
              <a:rPr lang="hr-HR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volonter</a:t>
            </a:r>
            <a:r>
              <a:rPr lang="en-US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 </a:t>
            </a:r>
            <a:endParaRPr lang="hr-HR" sz="2500" dirty="0" smtClean="0">
              <a:solidFill>
                <a:srgbClr val="FFFFFF"/>
              </a:solidFill>
              <a:latin typeface="Comic Sans MS" panose="030F0702030302020204" pitchFamily="66" charset="0"/>
              <a:ea typeface="Candara"/>
              <a:cs typeface="Candara"/>
              <a:sym typeface="Candara"/>
            </a:endParaRPr>
          </a:p>
          <a:p>
            <a:pPr lvl="0">
              <a:lnSpc>
                <a:spcPct val="90000"/>
              </a:lnSpc>
              <a:spcBef>
                <a:spcPts val="380"/>
              </a:spcBef>
              <a:buClr>
                <a:schemeClr val="lt1"/>
              </a:buClr>
              <a:buSzPts val="1900"/>
            </a:pPr>
            <a:r>
              <a:rPr lang="hr-HR" sz="2500" dirty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p</a:t>
            </a:r>
            <a:r>
              <a:rPr lang="en-US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ruža</a:t>
            </a:r>
            <a:r>
              <a:rPr lang="hr-HR" sz="25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.</a:t>
            </a:r>
            <a:endParaRPr lang="en-US" sz="25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005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435836" y="717847"/>
            <a:ext cx="11365906" cy="582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40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ČESTO PRISUTNI OSJEĆAJI KOD VOLONTERA</a:t>
            </a:r>
          </a:p>
          <a:p>
            <a:pPr algn="ctr"/>
            <a:endParaRPr lang="hr-HR" sz="4000" dirty="0">
              <a:latin typeface="Comic Sans MS" panose="030F0702030302020204" pitchFamily="66" charset="0"/>
            </a:endParaRPr>
          </a:p>
          <a:p>
            <a:pPr marL="457200" lvl="0" indent="-457200">
              <a:lnSpc>
                <a:spcPct val="80000"/>
              </a:lnSpc>
              <a:buSzPts val="2000"/>
              <a:buFont typeface="Arial" panose="020B0604020202020204" pitchFamily="34" charset="0"/>
              <a:buChar char="•"/>
            </a:pPr>
            <a:r>
              <a:rPr lang="hr-HR" sz="28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volonter se</a:t>
            </a:r>
            <a:r>
              <a:rPr lang="en-US" sz="28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 </a:t>
            </a:r>
            <a:r>
              <a:rPr lang="en-US" sz="2800" dirty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može osjećati </a:t>
            </a:r>
            <a:r>
              <a:rPr lang="en-US" sz="28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bespomoćno</a:t>
            </a:r>
            <a:r>
              <a:rPr lang="hr-HR" sz="28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 i u </a:t>
            </a:r>
            <a:r>
              <a:rPr lang="en-US" sz="28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takvim </a:t>
            </a:r>
            <a:r>
              <a:rPr lang="en-US" sz="2800" dirty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je trenucima važno usredotočiti se na SADA I OVDJE– što sada </a:t>
            </a:r>
            <a:r>
              <a:rPr lang="hr-HR" sz="28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i</a:t>
            </a:r>
            <a:r>
              <a:rPr lang="en-US" sz="28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 </a:t>
            </a:r>
            <a:r>
              <a:rPr lang="en-US" sz="2800" dirty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ovdje mogu učiniti </a:t>
            </a:r>
            <a:r>
              <a:rPr lang="en-US" sz="2800" dirty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za</a:t>
            </a:r>
            <a:r>
              <a:rPr lang="en-US" sz="2800" dirty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 </a:t>
            </a:r>
            <a:r>
              <a:rPr lang="hr-HR" sz="28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djecu</a:t>
            </a:r>
            <a:endParaRPr lang="hr-HR" sz="2800" dirty="0" smtClean="0">
              <a:solidFill>
                <a:srgbClr val="FFFFFF"/>
              </a:solidFill>
              <a:latin typeface="Comic Sans MS" panose="030F0702030302020204" pitchFamily="66" charset="0"/>
              <a:ea typeface="Candara"/>
              <a:cs typeface="Candara"/>
              <a:sym typeface="Candara"/>
            </a:endParaRPr>
          </a:p>
          <a:p>
            <a:pPr lvl="0">
              <a:lnSpc>
                <a:spcPct val="80000"/>
              </a:lnSpc>
              <a:buSzPts val="2000"/>
            </a:pPr>
            <a:endParaRPr lang="en-US" sz="2800" dirty="0">
              <a:latin typeface="Comic Sans MS" panose="030F0702030302020204" pitchFamily="66" charset="0"/>
            </a:endParaRPr>
          </a:p>
          <a:p>
            <a:pPr marL="457200" lvl="0" indent="-457200">
              <a:lnSpc>
                <a:spcPct val="80000"/>
              </a:lnSpc>
              <a:spcBef>
                <a:spcPts val="400"/>
              </a:spcBef>
              <a:buSzPts val="16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mogu osjetiti nesigurnost zbog nedovoljne stručnosti spram </a:t>
            </a:r>
            <a:r>
              <a:rPr lang="en-US" sz="28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problema</a:t>
            </a:r>
            <a:r>
              <a:rPr lang="hr-HR" sz="28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, </a:t>
            </a:r>
            <a:r>
              <a:rPr lang="hr-HR" sz="2800" dirty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v</a:t>
            </a:r>
            <a:r>
              <a:rPr lang="en-US" sz="28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ećina </a:t>
            </a:r>
            <a:r>
              <a:rPr lang="hr-HR" sz="28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volontera</a:t>
            </a:r>
            <a:r>
              <a:rPr lang="en-US" sz="28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 </a:t>
            </a:r>
            <a:r>
              <a:rPr lang="en-US" sz="2800" dirty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s vremenom stekne određenu </a:t>
            </a:r>
            <a:r>
              <a:rPr lang="en-US" sz="28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sigurnost</a:t>
            </a:r>
            <a:endParaRPr lang="hr-HR" sz="2800" dirty="0" smtClean="0">
              <a:solidFill>
                <a:srgbClr val="FFFFFF"/>
              </a:solidFill>
              <a:latin typeface="Comic Sans MS" panose="030F0702030302020204" pitchFamily="66" charset="0"/>
              <a:ea typeface="Candara"/>
              <a:cs typeface="Candara"/>
              <a:sym typeface="Candara"/>
            </a:endParaRPr>
          </a:p>
          <a:p>
            <a:pPr lvl="0">
              <a:lnSpc>
                <a:spcPct val="80000"/>
              </a:lnSpc>
              <a:spcBef>
                <a:spcPts val="400"/>
              </a:spcBef>
              <a:buSzPts val="1600"/>
            </a:pPr>
            <a:endParaRPr lang="hr-HR" sz="2000" dirty="0">
              <a:solidFill>
                <a:srgbClr val="FFFFFF"/>
              </a:solidFill>
              <a:latin typeface="Comic Sans MS" panose="030F0702030302020204" pitchFamily="66" charset="0"/>
              <a:ea typeface="Candara"/>
              <a:cs typeface="Candara"/>
              <a:sym typeface="Candara"/>
            </a:endParaRPr>
          </a:p>
          <a:p>
            <a:pPr marL="457200" lvl="0" indent="-457200">
              <a:lnSpc>
                <a:spcPct val="80000"/>
              </a:lnSpc>
              <a:spcBef>
                <a:spcPts val="400"/>
              </a:spcBef>
              <a:buSzPts val="1600"/>
              <a:buFont typeface="Arial" panose="020B0604020202020204" pitchFamily="34" charset="0"/>
              <a:buChar char="•"/>
            </a:pPr>
            <a:r>
              <a:rPr lang="hr-HR" sz="28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volonteri </a:t>
            </a:r>
            <a:r>
              <a:rPr lang="en-US" sz="28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osjećaju odgovornost </a:t>
            </a:r>
            <a:r>
              <a:rPr lang="en-US" sz="2800" dirty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za druge </a:t>
            </a:r>
            <a:r>
              <a:rPr lang="hr-HR" sz="28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i</a:t>
            </a:r>
            <a:r>
              <a:rPr lang="en-US" sz="28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 </a:t>
            </a:r>
            <a:r>
              <a:rPr lang="en-US" sz="2800" dirty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često imaju osjećaj da ne čine </a:t>
            </a:r>
            <a:r>
              <a:rPr lang="en-US" sz="28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dovoljno</a:t>
            </a:r>
            <a:r>
              <a:rPr lang="hr-HR" sz="2800" dirty="0" smtClean="0">
                <a:solidFill>
                  <a:srgbClr val="FFFFFF"/>
                </a:solidFill>
                <a:latin typeface="Comic Sans MS" panose="030F0702030302020204" pitchFamily="66" charset="0"/>
                <a:ea typeface="Candara"/>
                <a:cs typeface="Candara"/>
                <a:sym typeface="Candara"/>
              </a:rPr>
              <a:t>, ali što god učinili i više je nego dovoljno</a:t>
            </a:r>
            <a:endParaRPr lang="en-US" sz="2800" dirty="0">
              <a:latin typeface="Comic Sans MS" panose="030F0702030302020204" pitchFamily="66" charset="0"/>
            </a:endParaRPr>
          </a:p>
          <a:p>
            <a:endParaRPr lang="hr-HR" sz="25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078418"/>
      </p:ext>
    </p:extLst>
  </p:cSld>
  <p:clrMapOvr>
    <a:masterClrMapping/>
  </p:clrMapOvr>
</p:sld>
</file>

<file path=ppt/theme/theme1.xml><?xml version="1.0" encoding="utf-8"?>
<a:theme xmlns:a="http://schemas.openxmlformats.org/drawingml/2006/main" name="Isječak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98</TotalTime>
  <Words>599</Words>
  <Application>Microsoft Office PowerPoint</Application>
  <PresentationFormat>Široki zaslon</PresentationFormat>
  <Paragraphs>115</Paragraphs>
  <Slides>11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8" baseType="lpstr">
      <vt:lpstr>Arial</vt:lpstr>
      <vt:lpstr>Candara</vt:lpstr>
      <vt:lpstr>Century Gothic</vt:lpstr>
      <vt:lpstr>Comic Sans MS</vt:lpstr>
      <vt:lpstr>Tahoma</vt:lpstr>
      <vt:lpstr>Wingdings 3</vt:lpstr>
      <vt:lpstr>Isječak</vt:lpstr>
      <vt:lpstr>Udruga olymp za sportsku rehabilitaciju    djece s teškoćama u razvoju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Udruga olymp za sportsku rehabilitaciju djece s teškoćama u razvoju</dc:title>
  <dc:creator>Jan</dc:creator>
  <cp:lastModifiedBy>Jan</cp:lastModifiedBy>
  <cp:revision>14</cp:revision>
  <dcterms:created xsi:type="dcterms:W3CDTF">2025-02-20T08:27:23Z</dcterms:created>
  <dcterms:modified xsi:type="dcterms:W3CDTF">2025-02-20T15:01:24Z</dcterms:modified>
</cp:coreProperties>
</file>